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308" r:id="rId6"/>
    <p:sldId id="309" r:id="rId7"/>
    <p:sldId id="303" r:id="rId8"/>
    <p:sldId id="311" r:id="rId9"/>
    <p:sldId id="28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 Pham" initials="HP" lastIdx="2" clrIdx="0">
    <p:extLst>
      <p:ext uri="{19B8F6BF-5375-455C-9EA6-DF929625EA0E}">
        <p15:presenceInfo xmlns:p15="http://schemas.microsoft.com/office/powerpoint/2012/main" userId="4354cf4d8e7617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84"/>
    <p:restoredTop sz="95840"/>
  </p:normalViewPr>
  <p:slideViewPr>
    <p:cSldViewPr snapToGrid="0" snapToObjects="1">
      <p:cViewPr varScale="1">
        <p:scale>
          <a:sx n="73" d="100"/>
          <a:sy n="73" d="100"/>
        </p:scale>
        <p:origin x="9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2B6F-D9B4-C74F-A5DA-08727B120356}"/>
              </a:ext>
            </a:extLst>
          </p:cNvPr>
          <p:cNvSpPr>
            <a:spLocks noGrp="1"/>
          </p:cNvSpPr>
          <p:nvPr>
            <p:ph type="ctrTitle"/>
          </p:nvPr>
        </p:nvSpPr>
        <p:spPr>
          <a:xfrm>
            <a:off x="2338129" y="1885134"/>
            <a:ext cx="7524206" cy="1014821"/>
          </a:xfrm>
        </p:spPr>
        <p:txBody>
          <a:bodyPr anchor="t"/>
          <a:lstStyle/>
          <a:p>
            <a:r>
              <a:rPr lang="en-GB" u="sng" smtClean="0">
                <a:latin typeface="Times New Roman" panose="02020603050405020304" pitchFamily="18" charset="0"/>
                <a:cs typeface="Times New Roman" panose="02020603050405020304" pitchFamily="18" charset="0"/>
              </a:rPr>
              <a:t>Tuần</a:t>
            </a:r>
            <a:r>
              <a:rPr lang="en-VN" u="sng" smtClean="0">
                <a:latin typeface="Times New Roman" panose="02020603050405020304" pitchFamily="18" charset="0"/>
                <a:cs typeface="Times New Roman" panose="02020603050405020304" pitchFamily="18" charset="0"/>
              </a:rPr>
              <a:t> </a:t>
            </a:r>
            <a:r>
              <a:rPr lang="en-GB" u="sng" dirty="0">
                <a:latin typeface="Times New Roman" panose="02020603050405020304" pitchFamily="18" charset="0"/>
                <a:cs typeface="Times New Roman" panose="02020603050405020304" pitchFamily="18" charset="0"/>
              </a:rPr>
              <a:t>8</a:t>
            </a:r>
            <a:r>
              <a:rPr lang="en-VN" u="sng">
                <a:latin typeface="Times New Roman" panose="02020603050405020304" pitchFamily="18" charset="0"/>
                <a:cs typeface="Times New Roman" panose="02020603050405020304" pitchFamily="18" charset="0"/>
              </a:rPr>
              <a:t/>
            </a:r>
            <a:br>
              <a:rPr lang="en-VN" u="sng">
                <a:latin typeface="Times New Roman" panose="02020603050405020304" pitchFamily="18" charset="0"/>
                <a:cs typeface="Times New Roman" panose="02020603050405020304" pitchFamily="18" charset="0"/>
              </a:rPr>
            </a:br>
            <a:r>
              <a:rPr lang="en-VN" dirty="0">
                <a:latin typeface="Times New Roman" panose="02020603050405020304" pitchFamily="18" charset="0"/>
                <a:cs typeface="Times New Roman" panose="02020603050405020304" pitchFamily="18" charset="0"/>
              </a:rPr>
              <a:t/>
            </a:r>
            <a:br>
              <a:rPr lang="en-VN" dirty="0">
                <a:latin typeface="Times New Roman" panose="02020603050405020304" pitchFamily="18" charset="0"/>
                <a:cs typeface="Times New Roman" panose="02020603050405020304" pitchFamily="18" charset="0"/>
              </a:rPr>
            </a:br>
            <a:endParaRPr lang="en-VN"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3307860-9E45-0945-8EA4-E286D9B1C57A}"/>
              </a:ext>
            </a:extLst>
          </p:cNvPr>
          <p:cNvSpPr>
            <a:spLocks noGrp="1"/>
          </p:cNvSpPr>
          <p:nvPr>
            <p:ph type="subTitle" idx="1"/>
          </p:nvPr>
        </p:nvSpPr>
        <p:spPr>
          <a:xfrm>
            <a:off x="2338129" y="3566157"/>
            <a:ext cx="7524206" cy="1776552"/>
          </a:xfrm>
        </p:spPr>
        <p:txBody>
          <a:bodyPr anchor="t">
            <a:normAutofit fontScale="85000" lnSpcReduction="10000"/>
          </a:bodyPr>
          <a:lstStyle/>
          <a:p>
            <a:r>
              <a:rPr lang="en-GB" sz="4400" b="1" smtClean="0">
                <a:latin typeface="Times New Roman" panose="02020603050405020304" pitchFamily="18" charset="0"/>
                <a:cs typeface="Times New Roman" panose="02020603050405020304" pitchFamily="18" charset="0"/>
              </a:rPr>
              <a:t>Nhảy Xa Kiểu Ưỡn Thân</a:t>
            </a:r>
          </a:p>
          <a:p>
            <a:r>
              <a:rPr lang="en-GB" sz="4400" b="1" smtClean="0">
                <a:latin typeface="Times New Roman" panose="02020603050405020304" pitchFamily="18" charset="0"/>
                <a:cs typeface="Times New Roman" panose="02020603050405020304" pitchFamily="18" charset="0"/>
              </a:rPr>
              <a:t>Phân Tích Kỹ Thuật : 4 Giai Đoạn</a:t>
            </a:r>
            <a:endParaRPr lang="en-GB" sz="4400" b="1" smtClean="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EE5EA01-20D6-0648-A146-1C73FA841969}"/>
              </a:ext>
            </a:extLst>
          </p:cNvPr>
          <p:cNvPicPr>
            <a:picLocks noChangeAspect="1"/>
          </p:cNvPicPr>
          <p:nvPr/>
        </p:nvPicPr>
        <p:blipFill>
          <a:blip r:embed="rId2"/>
          <a:stretch>
            <a:fillRect/>
          </a:stretch>
        </p:blipFill>
        <p:spPr>
          <a:xfrm>
            <a:off x="268853" y="86800"/>
            <a:ext cx="1628780" cy="1628780"/>
          </a:xfrm>
          <a:prstGeom prst="rect">
            <a:avLst/>
          </a:prstGeom>
        </p:spPr>
      </p:pic>
    </p:spTree>
    <p:extLst>
      <p:ext uri="{BB962C8B-B14F-4D97-AF65-F5344CB8AC3E}">
        <p14:creationId xmlns:p14="http://schemas.microsoft.com/office/powerpoint/2010/main" val="17769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Mục Lục</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p:txBody>
          <a:bodyPr>
            <a:normAutofit/>
          </a:bodyPr>
          <a:lstStyle/>
          <a:p>
            <a:pPr marL="514350" indent="-514350">
              <a:buFont typeface="+mj-lt"/>
              <a:buAutoNum type="romanUcPeriod"/>
            </a:pPr>
            <a:r>
              <a:rPr lang="en-VN" dirty="0">
                <a:latin typeface="Times New Roman" panose="02020603050405020304" pitchFamily="18" charset="0"/>
                <a:cs typeface="Times New Roman" panose="02020603050405020304" pitchFamily="18" charset="0"/>
              </a:rPr>
              <a:t> </a:t>
            </a:r>
            <a:r>
              <a:rPr lang="en-VN">
                <a:latin typeface="Times New Roman" panose="02020603050405020304" pitchFamily="18" charset="0"/>
                <a:cs typeface="Times New Roman" panose="02020603050405020304" pitchFamily="18" charset="0"/>
                <a:hlinkClick r:id="rId2" action="ppaction://hlinksldjump"/>
              </a:rPr>
              <a:t>Mục </a:t>
            </a:r>
            <a:r>
              <a:rPr lang="en-VN" smtClean="0">
                <a:latin typeface="Times New Roman" panose="02020603050405020304" pitchFamily="18" charset="0"/>
                <a:cs typeface="Times New Roman" panose="02020603050405020304" pitchFamily="18" charset="0"/>
                <a:hlinkClick r:id="rId2" action="ppaction://hlinksldjump"/>
              </a:rPr>
              <a:t>tiêu</a:t>
            </a:r>
            <a:endParaRPr lang="en-VN" dirty="0">
              <a:latin typeface="Times New Roman" panose="02020603050405020304" pitchFamily="18" charset="0"/>
              <a:cs typeface="Times New Roman" panose="02020603050405020304" pitchFamily="18" charset="0"/>
            </a:endParaRPr>
          </a:p>
          <a:p>
            <a:pPr marL="514350" indent="-514350">
              <a:buFont typeface="+mj-lt"/>
              <a:buAutoNum type="romanUcPeriod"/>
            </a:pPr>
            <a:r>
              <a:rPr lang="en-VN">
                <a:latin typeface="Times New Roman" panose="02020603050405020304" pitchFamily="18" charset="0"/>
                <a:cs typeface="Times New Roman" panose="02020603050405020304" pitchFamily="18" charset="0"/>
                <a:hlinkClick r:id="rId3" action="ppaction://hlinksldjump"/>
              </a:rPr>
              <a:t>Nội </a:t>
            </a:r>
            <a:r>
              <a:rPr lang="en-VN" smtClean="0">
                <a:latin typeface="Times New Roman" panose="02020603050405020304" pitchFamily="18" charset="0"/>
                <a:cs typeface="Times New Roman" panose="02020603050405020304" pitchFamily="18" charset="0"/>
                <a:hlinkClick r:id="rId3" action="ppaction://hlinksldjump"/>
              </a:rPr>
              <a:t>dung</a:t>
            </a:r>
            <a:endParaRPr lang="en-GB" smtClean="0">
              <a:latin typeface="Times New Roman" panose="02020603050405020304" pitchFamily="18" charset="0"/>
              <a:cs typeface="Times New Roman" panose="02020603050405020304" pitchFamily="18" charset="0"/>
            </a:endParaRPr>
          </a:p>
          <a:p>
            <a:pPr marL="514350" indent="-514350">
              <a:buFont typeface="+mj-lt"/>
              <a:buAutoNum type="romanUcPeriod"/>
            </a:pPr>
            <a:r>
              <a:rPr lang="en-GB" u="sng" smtClean="0">
                <a:solidFill>
                  <a:schemeClr val="accent1"/>
                </a:solidFill>
                <a:latin typeface="Times New Roman" panose="02020603050405020304" pitchFamily="18" charset="0"/>
                <a:cs typeface="Times New Roman" panose="02020603050405020304" pitchFamily="18" charset="0"/>
              </a:rPr>
              <a:t>Bài tập về nhà</a:t>
            </a:r>
            <a:endParaRPr lang="en-VN" u="sng" dirty="0">
              <a:solidFill>
                <a:schemeClr val="accent1"/>
              </a:solidFill>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26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I. Mục tiêu</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a:xfrm>
            <a:off x="744583" y="2556932"/>
            <a:ext cx="10737668" cy="3543422"/>
          </a:xfrm>
        </p:spPr>
        <p:txBody>
          <a:bodyPr>
            <a:normAutofit/>
          </a:bodyPr>
          <a:lstStyle/>
          <a:p>
            <a:pPr marL="0" indent="0" algn="just">
              <a:buNone/>
            </a:pPr>
            <a:r>
              <a:rPr lang="en-GB" sz="4800" smtClean="0">
                <a:latin typeface="Times New Roman" panose="02020603050405020304" pitchFamily="18" charset="0"/>
                <a:cs typeface="Times New Roman" panose="02020603050405020304" pitchFamily="18" charset="0"/>
              </a:rPr>
              <a:t>Học sinh </a:t>
            </a:r>
            <a:r>
              <a:rPr lang="en-GB" sz="4800">
                <a:latin typeface="Times New Roman" panose="02020603050405020304" pitchFamily="18" charset="0"/>
                <a:cs typeface="Times New Roman" panose="02020603050405020304" pitchFamily="18" charset="0"/>
              </a:rPr>
              <a:t>b</a:t>
            </a:r>
            <a:r>
              <a:rPr lang="vi-VN" sz="4800" smtClean="0">
                <a:latin typeface="Times New Roman" panose="02020603050405020304" pitchFamily="18" charset="0"/>
                <a:cs typeface="Times New Roman" panose="02020603050405020304" pitchFamily="18" charset="0"/>
              </a:rPr>
              <a:t>iết </a:t>
            </a:r>
            <a:r>
              <a:rPr lang="vi-VN" sz="4800">
                <a:latin typeface="Times New Roman" panose="02020603050405020304" pitchFamily="18" charset="0"/>
                <a:cs typeface="Times New Roman" panose="02020603050405020304" pitchFamily="18" charset="0"/>
              </a:rPr>
              <a:t>cách thực hiện các giai đoạn kĩ thuật nhảy xa kiểu “Ưỡn thân” ; một số trò chơi, động tác bổ trợ kĩ thuật và phát triển sức </a:t>
            </a:r>
            <a:r>
              <a:rPr lang="vi-VN" sz="4800">
                <a:latin typeface="Times New Roman" panose="02020603050405020304" pitchFamily="18" charset="0"/>
                <a:cs typeface="Times New Roman" panose="02020603050405020304" pitchFamily="18" charset="0"/>
              </a:rPr>
              <a:t>mạnh </a:t>
            </a:r>
            <a:r>
              <a:rPr lang="vi-VN" sz="4800" smtClean="0">
                <a:latin typeface="Times New Roman" panose="02020603050405020304" pitchFamily="18" charset="0"/>
                <a:cs typeface="Times New Roman" panose="02020603050405020304" pitchFamily="18" charset="0"/>
              </a:rPr>
              <a:t>chân</a:t>
            </a:r>
            <a:r>
              <a:rPr lang="en-GB" sz="480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390155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II. Nội dung</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a:xfrm>
            <a:off x="862149" y="2556932"/>
            <a:ext cx="10424160" cy="3660988"/>
          </a:xfrm>
        </p:spPr>
        <p:txBody>
          <a:bodyPr>
            <a:normAutofit/>
          </a:bodyPr>
          <a:lstStyle/>
          <a:p>
            <a:r>
              <a:rPr lang="vi-VN" sz="3200"/>
              <a:t>Nhảy xa là một hoạt động không có chu kì bao gồm nhiều động tác phối hợp với nhau chặt chẽ. Đặc điểm của nhảy xa là cần kéo dài khoảng cách bay trên không do nỗ lực thần kinh và cơ bắp của người nhảy trong chạy đà và giậm nhảy tạo nên. Kỹ thuật nhảy xa được chia thành 4 giai </a:t>
            </a:r>
            <a:r>
              <a:rPr lang="vi-VN" sz="3200"/>
              <a:t>đoạn</a:t>
            </a:r>
            <a:r>
              <a:rPr lang="vi-VN" sz="3200" smtClean="0"/>
              <a:t>:</a:t>
            </a:r>
            <a:endParaRPr lang="en-GB" sz="3200" smtClean="0"/>
          </a:p>
          <a:p>
            <a:r>
              <a:rPr lang="vi-VN" sz="3200" smtClean="0"/>
              <a:t> </a:t>
            </a:r>
            <a:r>
              <a:rPr lang="vi-VN" sz="3200"/>
              <a:t>- Chạy đà - Giậm nhảy - Bay trên </a:t>
            </a:r>
            <a:r>
              <a:rPr lang="vi-VN" sz="3200"/>
              <a:t>không </a:t>
            </a:r>
            <a:r>
              <a:rPr lang="vi-VN" sz="3200" smtClean="0"/>
              <a:t>– </a:t>
            </a:r>
            <a:r>
              <a:rPr lang="en-GB" sz="3200" smtClean="0"/>
              <a:t>Tiếp đất</a:t>
            </a:r>
            <a:r>
              <a:rPr lang="vi-VN" sz="3200" smtClean="0"/>
              <a:t>. </a:t>
            </a:r>
            <a:endParaRPr lang="vi-VN" sz="3200"/>
          </a:p>
          <a:p>
            <a:pPr marL="742950" indent="-742950">
              <a:spcBef>
                <a:spcPct val="50000"/>
              </a:spcBef>
              <a:buFont typeface="+mj-lt"/>
              <a:buAutoNum type="arabicPeriod"/>
            </a:pPr>
            <a:endParaRPr lang="en-GB" sz="3800" smtClean="0">
              <a:cs typeface="Times New Roman" panose="02020603050405020304" pitchFamily="18" charset="0"/>
            </a:endParaRPr>
          </a:p>
          <a:p>
            <a:pPr marL="742950" indent="-742950">
              <a:spcBef>
                <a:spcPct val="50000"/>
              </a:spcBef>
              <a:buFont typeface="+mj-lt"/>
              <a:buAutoNum type="arabicPeriod"/>
            </a:pPr>
            <a:endParaRPr lang="en-GB" sz="3800" smtClean="0">
              <a:cs typeface="Times New Roman" panose="02020603050405020304" pitchFamily="18" charset="0"/>
            </a:endParaRPr>
          </a:p>
        </p:txBody>
      </p:sp>
      <p:sp>
        <p:nvSpPr>
          <p:cNvPr id="4" name="Rectangle 1"/>
          <p:cNvSpPr>
            <a:spLocks noChangeArrowheads="1"/>
          </p:cNvSpPr>
          <p:nvPr/>
        </p:nvSpPr>
        <p:spPr bwMode="auto">
          <a:xfrm>
            <a:off x="1517650" y="2733913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Kỹ thuật chạy cự ly trung bình có thể chia thành các giai đoạn: xuất phát, chạy</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143000" y="273686588"/>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giữa quãng và về đích. Khác với chạy cự ly ngắn, chạy cự ly trung bình có độ dài bước</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1143000" y="273989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nhỏ hơn, tư thế thân trên thẳng hơn, chân lăng nâng gối thấp hơn, việc duỗi thẳng chân</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1143000" y="2742930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đạp sau không đột ngột, thở có nhịp điệu và sâu hơn. Cự ly chạy trung bình gồm:</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143000" y="2746232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800m và 1500m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1670050" y="2735437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Kỹ thuật chạy cự ly trung bình có thể chia thành các giai đoạn: xuất phát, chạy</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1295400" y="273838988"/>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giữa quãng và về đích. Khác với chạy cự ly ngắn, chạy cự ly trung bình có độ dài bước</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1295400" y="2741422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nhỏ hơn, tư thế thân trên thẳng hơn, chân lăng nâng gối thấp hơn, việc duỗi thẳng chân</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1295400" y="2744454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đạp sau không đột ngột, thở có nhịp điệu và sâu hơn. Cự ly chạy trung bình gồm:</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1295400" y="2747756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800m và 1500m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1822450" y="2736961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Kỹ thuật chạy cự ly trung bình có thể chia thành các giai đoạn: xuất phát, chạy</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2"/>
          <p:cNvSpPr>
            <a:spLocks noChangeArrowheads="1"/>
          </p:cNvSpPr>
          <p:nvPr/>
        </p:nvSpPr>
        <p:spPr bwMode="auto">
          <a:xfrm>
            <a:off x="1447800" y="273991388"/>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giữa quãng và về đích. Khác với chạy cự ly ngắn, chạy cự ly trung bình có độ dài bước</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1447800" y="2742946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nhỏ hơn, tư thế thân trên thẳng hơn, chân lăng nâng gối thấp hơn, việc duỗi thẳng chân</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4"/>
          <p:cNvSpPr>
            <a:spLocks noChangeArrowheads="1"/>
          </p:cNvSpPr>
          <p:nvPr/>
        </p:nvSpPr>
        <p:spPr bwMode="auto">
          <a:xfrm>
            <a:off x="1447800" y="2745978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đạp sau không đột ngột, thở có nhịp điệu và sâu hơn. Cự ly chạy trung bình gồm:</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1447800" y="2749280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panose="02020603050405020304" pitchFamily="18" charset="0"/>
              </a:rPr>
              <a:t>800m và 1500m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556626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53143" y="863747"/>
            <a:ext cx="10750731" cy="5262979"/>
          </a:xfrm>
          <a:prstGeom prst="rect">
            <a:avLst/>
          </a:prstGeom>
        </p:spPr>
        <p:txBody>
          <a:bodyPr wrap="square">
            <a:spAutoFit/>
          </a:bodyPr>
          <a:lstStyle/>
          <a:p>
            <a:r>
              <a:rPr lang="vi-VN" sz="2400" b="1" u="sng" smtClean="0"/>
              <a:t>Chạy </a:t>
            </a:r>
            <a:r>
              <a:rPr lang="vi-VN" sz="2400" b="1" u="sng"/>
              <a:t>đà: </a:t>
            </a:r>
            <a:r>
              <a:rPr lang="vi-VN" sz="2400"/>
              <a:t>Chạy đà được tính từ khi người nhảy bắt đầu chạy đà đến khi đặt chân vào ván giậm nhảy. Chiều dài của đường chạy đà phụ thuộc vào đặc điểm năng lực, trình độ, tốc độ của từng người. Khoảng cách chạy đà có thể xác định bằng nhiều cách khác nhau, như đo bằng bàn chân, bằng bước đi nhưng chính xác nhất vẫn bằng thước dây.</a:t>
            </a:r>
          </a:p>
          <a:p>
            <a:r>
              <a:rPr lang="vi-VN" sz="2400"/>
              <a:t>Tính chính xác của chạy đà trong nhảy xa rất quan trọng bởi nó ảnh hưởng rất lớn đến thành tích đạy được của vận động viên. Do vậy, chiều dài  bước đà và nhịp điệu các bước chạy trong nhảy phải ổn định và thành thói quen. Chạy đà gần giống chạy tăng tốc độ trong chạy ngắn nhưng bước chạy có đàn tính,có nhịp điệu, ổn định và trọng tâm cơ thể cao hơn. Có hai phương án chạy đà thường được sử dụng: Tăng tốc độ đều trên toàn cự ly và đạt tối đa ở những bước đà cuối (phù hợp cho người mới tâp); Tăng tốc ngay từ đầu sau đó duy trì tốc độ cao trên cự ly và cố gắng tăng tốc ở những bước đà cuối. Thông thường độ dài bước đà cuối cùng ngắn hơn các bước trước đó.</a:t>
            </a:r>
          </a:p>
          <a:p>
            <a:r>
              <a:rPr lang="vi-VN" sz="2400"/>
              <a:t>Thông thường cự ly chạy đà đối với nam là 18 – 22 bước (36 – 48m), đối với nữ là 16 – 22 bước (32- 42m). </a:t>
            </a:r>
          </a:p>
        </p:txBody>
      </p:sp>
    </p:spTree>
    <p:extLst>
      <p:ext uri="{BB962C8B-B14F-4D97-AF65-F5344CB8AC3E}">
        <p14:creationId xmlns:p14="http://schemas.microsoft.com/office/powerpoint/2010/main" val="804075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1" y="666207"/>
            <a:ext cx="10894422" cy="5632311"/>
          </a:xfrm>
          <a:prstGeom prst="rect">
            <a:avLst/>
          </a:prstGeom>
        </p:spPr>
        <p:txBody>
          <a:bodyPr wrap="square">
            <a:spAutoFit/>
          </a:bodyPr>
          <a:lstStyle/>
          <a:p>
            <a:r>
              <a:rPr lang="vi-VN" sz="3600" b="1" i="1" u="sng"/>
              <a:t>Giậm nhảy: </a:t>
            </a:r>
            <a:r>
              <a:rPr lang="vi-VN" sz="3600"/>
              <a:t>Giai đoạn giậm nhảy được tính từ khi chân đặt vào ván giậm nhảy đến khi chân rời khỏi mặt đất. Chân giậm đạp thẳng vào ván giậm nhảy từ trên xuống dưới ra sau.</a:t>
            </a:r>
          </a:p>
          <a:p>
            <a:r>
              <a:rPr lang="vi-VN" sz="3600"/>
              <a:t>Thân người thẳng. Động tác nhanh mạnh, đúng hướng, duỗi hết các khớp, lăng đùi chân lăng về trước lên trên, tay bên chân giậm nhảy vung về trước lên trên và dừng khi cánh tay song song mặt đất, tay bên chân lăng gập ở khớp khủy và đánh sang bên để nâng cao vai. Cần kết hợp nhịp nhàng giữa tay, chân và thân người. </a:t>
            </a:r>
          </a:p>
        </p:txBody>
      </p:sp>
    </p:spTree>
    <p:extLst>
      <p:ext uri="{BB962C8B-B14F-4D97-AF65-F5344CB8AC3E}">
        <p14:creationId xmlns:p14="http://schemas.microsoft.com/office/powerpoint/2010/main" val="2005650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9897" y="863747"/>
            <a:ext cx="10685417" cy="5047536"/>
          </a:xfrm>
          <a:prstGeom prst="rect">
            <a:avLst/>
          </a:prstGeom>
        </p:spPr>
        <p:txBody>
          <a:bodyPr wrap="square">
            <a:spAutoFit/>
          </a:bodyPr>
          <a:lstStyle/>
          <a:p>
            <a:r>
              <a:rPr lang="en-GB" sz="2300" b="1" i="1" u="sng"/>
              <a:t>Bay trên không:</a:t>
            </a:r>
          </a:p>
          <a:p>
            <a:r>
              <a:rPr lang="vi-VN" sz="2300"/>
              <a:t>Kết thúc giậm nhảy, cơ thể rời khỏi mặt đất chuyển sang giai đoạn bay, quỹ đạo bay của cơ thể theo đường vòng cung. Toàn bộ động tác trong lúc bay nhằm tạo điều kiện thuận lợi để giữ thăng bằng và tiếp đất hiệu quả nhất. Giai đoạn bay được chia thành hai giai đoạn chính: - Giai đoạn bay bước bộ: Sau khi cơ thể rời khỏi mặt đất bay lên, chân giậm nhảy sau khi giậm nhảy rời khỏi mặt đất giữ lại phía sau và cẳng chân hơi co lại, đồng thời chân lăng dần duỗi ra, cẳng chân thả lỏng, hai tay hơi hạ xuống để giữ thăng bằng.</a:t>
            </a:r>
          </a:p>
          <a:p>
            <a:r>
              <a:rPr lang="vi-VN" sz="2300"/>
              <a:t>Thân trên giữ thẳng như giai đoạn giậm nhảy, giai đoạn này diễn ra rất nhanh, khoảng 1/3 quãng đường bay. - Sau khi bay ở tư thế bước bộ, vận động viên kéo chân giậm nhảy lên phía trước song song với chân lăng, nâng hai đùi lên sát ngực hình thành tư thế ngồi trên không.</a:t>
            </a:r>
          </a:p>
          <a:p>
            <a:r>
              <a:rPr lang="vi-VN" sz="2300"/>
              <a:t>Lúc này thân người hơi ngã về trước, cẳng chân của hai chân duỗi ra đồng thời hai tay đánh thẳng xuống dưới về trước và ra sau, hoạt động này của tay sẽ tạo điều kiện cho việc duỗi hai chân khi rơi xuống đất và tiếp đất được thăng bằng. </a:t>
            </a:r>
          </a:p>
        </p:txBody>
      </p:sp>
    </p:spTree>
    <p:extLst>
      <p:ext uri="{BB962C8B-B14F-4D97-AF65-F5344CB8AC3E}">
        <p14:creationId xmlns:p14="http://schemas.microsoft.com/office/powerpoint/2010/main" val="1574212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8457" y="679268"/>
            <a:ext cx="10724606" cy="5078313"/>
          </a:xfrm>
          <a:prstGeom prst="rect">
            <a:avLst/>
          </a:prstGeom>
        </p:spPr>
        <p:txBody>
          <a:bodyPr wrap="square">
            <a:spAutoFit/>
          </a:bodyPr>
          <a:lstStyle/>
          <a:p>
            <a:pPr lvl="0"/>
            <a:r>
              <a:rPr lang="vi-VN" sz="3600" b="1" i="1" u="sng"/>
              <a:t>Tiếp đất</a:t>
            </a:r>
            <a:endParaRPr lang="en-GB" sz="3600" b="1" i="1" u="sng"/>
          </a:p>
          <a:p>
            <a:pPr lvl="0"/>
            <a:r>
              <a:rPr lang="vi-VN" sz="3600"/>
              <a:t>Khi hai chân tiếp đất</a:t>
            </a:r>
            <a:r>
              <a:rPr lang="vi-VN" sz="3600"/>
              <a:t>, </a:t>
            </a:r>
            <a:r>
              <a:rPr lang="vi-VN" sz="3600" smtClean="0"/>
              <a:t>ch</a:t>
            </a:r>
            <a:r>
              <a:rPr lang="en-GB" sz="3600"/>
              <a:t>ủ</a:t>
            </a:r>
            <a:r>
              <a:rPr lang="vi-VN" sz="3600" smtClean="0"/>
              <a:t> </a:t>
            </a:r>
            <a:r>
              <a:rPr lang="vi-VN" sz="3600"/>
              <a:t>động, khuỵu gối đế giảm </a:t>
            </a:r>
            <a:r>
              <a:rPr lang="vi-VN" sz="3600"/>
              <a:t>chấn </a:t>
            </a:r>
            <a:r>
              <a:rPr lang="vi-VN" sz="3600" smtClean="0"/>
              <a:t>đ</a:t>
            </a:r>
            <a:r>
              <a:rPr lang="en-GB" sz="3600" smtClean="0"/>
              <a:t>ộ</a:t>
            </a:r>
            <a:r>
              <a:rPr lang="vi-VN" sz="3600" smtClean="0"/>
              <a:t>ng</a:t>
            </a:r>
            <a:r>
              <a:rPr lang="vi-VN" sz="3600"/>
              <a:t>, sau đó rướn thân, vươn tay ra trước</a:t>
            </a:r>
            <a:r>
              <a:rPr lang="vi-VN" sz="3600"/>
              <a:t>, </a:t>
            </a:r>
            <a:r>
              <a:rPr lang="vi-VN" sz="3600" smtClean="0"/>
              <a:t>kh</a:t>
            </a:r>
            <a:r>
              <a:rPr lang="en-GB" sz="3600"/>
              <a:t>ô</a:t>
            </a:r>
            <a:r>
              <a:rPr lang="vi-VN" sz="3600" smtClean="0"/>
              <a:t>ng </a:t>
            </a:r>
            <a:r>
              <a:rPr lang="vi-VN" sz="3600"/>
              <a:t>để mông hoặc tay chạm cát ở </a:t>
            </a:r>
            <a:r>
              <a:rPr lang="vi-VN" sz="3600"/>
              <a:t>phía </a:t>
            </a:r>
            <a:r>
              <a:rPr lang="vi-VN" sz="3600" smtClean="0"/>
              <a:t>sau</a:t>
            </a:r>
            <a:r>
              <a:rPr lang="en-GB" sz="3600" smtClean="0"/>
              <a:t>.</a:t>
            </a:r>
            <a:endParaRPr lang="en-GB" sz="3600"/>
          </a:p>
          <a:p>
            <a:pPr lvl="0"/>
            <a:r>
              <a:rPr lang="vi-VN" sz="3600"/>
              <a:t>Động tác tiếp đất cần khéo léo, chủ động để lận dụng tối da thành tích do chạy đà và giậm nhảy tạo nên.</a:t>
            </a:r>
            <a:endParaRPr lang="en-GB" sz="3600"/>
          </a:p>
          <a:p>
            <a:pPr lvl="0"/>
            <a:r>
              <a:rPr lang="vi-VN" sz="3600"/>
              <a:t>Khi </a:t>
            </a:r>
            <a:r>
              <a:rPr lang="vi-VN" sz="3600"/>
              <a:t>rời </a:t>
            </a:r>
            <a:r>
              <a:rPr lang="vi-VN" sz="3600" smtClean="0"/>
              <a:t>h</a:t>
            </a:r>
            <a:r>
              <a:rPr lang="en-GB" sz="3600" smtClean="0"/>
              <a:t>ố</a:t>
            </a:r>
            <a:r>
              <a:rPr lang="vi-VN" sz="3600" smtClean="0"/>
              <a:t> </a:t>
            </a:r>
            <a:r>
              <a:rPr lang="vi-VN" sz="3600"/>
              <a:t>cát</a:t>
            </a:r>
            <a:r>
              <a:rPr lang="vi-VN" sz="3600"/>
              <a:t>, </a:t>
            </a:r>
            <a:r>
              <a:rPr lang="vi-VN" sz="3600" smtClean="0"/>
              <a:t>kh</a:t>
            </a:r>
            <a:r>
              <a:rPr lang="en-GB" sz="3600"/>
              <a:t>ô</a:t>
            </a:r>
            <a:r>
              <a:rPr lang="vi-VN" sz="3600" smtClean="0"/>
              <a:t>ng </a:t>
            </a:r>
            <a:r>
              <a:rPr lang="vi-VN" sz="3600"/>
              <a:t>đi sang ngang hoặc lùi, vì theo luật thi đấu thành tích sẽ tính từ bộ phận cơ thể chạm cát gần </a:t>
            </a:r>
            <a:r>
              <a:rPr lang="vi-VN" sz="3600"/>
              <a:t>ván </a:t>
            </a:r>
            <a:r>
              <a:rPr lang="vi-VN" sz="3600" smtClean="0"/>
              <a:t>gi</a:t>
            </a:r>
            <a:r>
              <a:rPr lang="en-GB" sz="3600"/>
              <a:t>ậ</a:t>
            </a:r>
            <a:r>
              <a:rPr lang="vi-VN" sz="3600" smtClean="0"/>
              <a:t>m </a:t>
            </a:r>
            <a:r>
              <a:rPr lang="vi-VN" sz="3600"/>
              <a:t>nhảy nhất.</a:t>
            </a:r>
            <a:endParaRPr lang="en-GB" sz="3600"/>
          </a:p>
        </p:txBody>
      </p:sp>
    </p:spTree>
    <p:extLst>
      <p:ext uri="{BB962C8B-B14F-4D97-AF65-F5344CB8AC3E}">
        <p14:creationId xmlns:p14="http://schemas.microsoft.com/office/powerpoint/2010/main" val="9426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latin typeface="Times New Roman" panose="02020603050405020304" pitchFamily="18" charset="0"/>
                <a:cs typeface="Times New Roman" panose="02020603050405020304" pitchFamily="18" charset="0"/>
              </a:rPr>
              <a:t>III. Bài tập về nhà</a:t>
            </a:r>
            <a:endParaRPr lang="en-GB">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rmAutofit/>
          </a:bodyPr>
          <a:lstStyle/>
          <a:p>
            <a:r>
              <a:rPr lang="en-GB" sz="8800" smtClean="0">
                <a:latin typeface="Times New Roman" panose="02020603050405020304" pitchFamily="18" charset="0"/>
                <a:cs typeface="Times New Roman" panose="02020603050405020304" pitchFamily="18" charset="0"/>
              </a:rPr>
              <a:t>Các em học sinh tự nghiên cứu ở nhà.</a:t>
            </a:r>
            <a:endParaRPr lang="en-GB" sz="8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8017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1525</TotalTime>
  <Words>1170</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Garamond</vt:lpstr>
      <vt:lpstr>Times</vt:lpstr>
      <vt:lpstr>Times New Roman</vt:lpstr>
      <vt:lpstr>Organic</vt:lpstr>
      <vt:lpstr>Tuần 8  </vt:lpstr>
      <vt:lpstr>Mục Lục</vt:lpstr>
      <vt:lpstr>I. Mục tiêu</vt:lpstr>
      <vt:lpstr>II. Nội dung</vt:lpstr>
      <vt:lpstr>PowerPoint Presentation</vt:lpstr>
      <vt:lpstr>PowerPoint Presentation</vt:lpstr>
      <vt:lpstr>PowerPoint Presentation</vt:lpstr>
      <vt:lpstr>PowerPoint Presentation</vt:lpstr>
      <vt:lpstr>III. Bài tập về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Phương Pháp Tập Luyện TDTT Và Sử Dụng Các Yếu Tố Thiên Nhiên Để Rèn Luyện Sức Khỏe</dc:title>
  <dc:creator>Huy Pham</dc:creator>
  <cp:lastModifiedBy>Nguyen Hoang Son</cp:lastModifiedBy>
  <cp:revision>39</cp:revision>
  <dcterms:created xsi:type="dcterms:W3CDTF">2021-09-03T07:49:18Z</dcterms:created>
  <dcterms:modified xsi:type="dcterms:W3CDTF">2021-11-02T08:11:46Z</dcterms:modified>
</cp:coreProperties>
</file>